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691" r:id="rId3"/>
  </p:sldMasterIdLst>
  <p:notesMasterIdLst>
    <p:notesMasterId r:id="rId14"/>
  </p:notesMasterIdLst>
  <p:sldIdLst>
    <p:sldId id="267" r:id="rId4"/>
    <p:sldId id="261" r:id="rId5"/>
    <p:sldId id="266" r:id="rId6"/>
    <p:sldId id="257" r:id="rId7"/>
    <p:sldId id="258" r:id="rId8"/>
    <p:sldId id="259" r:id="rId9"/>
    <p:sldId id="260" r:id="rId10"/>
    <p:sldId id="262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58" autoAdjust="0"/>
  </p:normalViewPr>
  <p:slideViewPr>
    <p:cSldViewPr snapToGrid="0">
      <p:cViewPr varScale="1">
        <p:scale>
          <a:sx n="71" d="100"/>
          <a:sy n="71" d="100"/>
        </p:scale>
        <p:origin x="48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7F8CA-C0D6-46E1-BE92-BE44C33ECD60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7AEA8-F1A2-441E-B893-7342A4418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7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3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38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161F-ED92-68CC-8DB1-3BD92DC2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1B8BC-F4D7-E089-DA34-90A8958C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43CFE-ED1E-7ECF-B14A-18DA648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F9D4-F73D-102D-0C2A-4897C0BF1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62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92DA6-B558-9F25-826B-A68C873F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4DD46-5992-E9F9-AC5E-3EDF374B6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64E2-46B1-1288-C3B8-A313DA5B4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B737D-09E9-DE10-8432-3A37C7379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161F-ED92-68CC-8DB1-3BD92DC2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1B8BC-F4D7-E089-DA34-90A8958C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43CFE-ED1E-7ECF-B14A-18DA648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F9D4-F73D-102D-0C2A-4897C0BF1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8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ustomers.microsoft.com/en-au/story/822271-bbc-deploys-beeb-a-custom-voice-assistant-on-azure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B338-843C-D7AA-280F-2E61B2C2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AA287-3208-B934-2351-7E22393D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1594-8D9B-E2BD-1F7E-B11000AF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75FB-A72B-89D8-070D-4F7142D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28E0-B4D3-987C-F78D-153DEBA7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11F0-15DA-932E-BA48-9F37685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D1F4-4432-0A51-0463-04D277785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DBB3-614D-301A-3CF2-99D8B4FC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37D53-111D-E878-3A53-51056F70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4ADB-2E80-03C7-1ED2-963B0F70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2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E8364-022F-D8B3-BC2E-32F05A4F4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F91F8-741C-4054-7EEC-823CE9ADA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5A0AF-3528-3945-08D4-9740C9E9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4B751-8889-A4CD-4B78-0793B1E9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8A5C-20BE-CDE0-6CF8-F7391243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6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9FE9EA-07F9-FF9E-060B-5186390F4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416" y="2609211"/>
            <a:ext cx="6635456" cy="13694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4400" b="0" i="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39D9-3533-F603-7AB6-EE6B9DD4B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13207" y="798163"/>
            <a:ext cx="4776954" cy="3180632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97C7890-7060-4DB4-16A3-9B701BF9DE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416" y="4313760"/>
            <a:ext cx="6635456" cy="71006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000" b="0" i="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FY24 Lorem</a:t>
            </a:r>
          </a:p>
          <a:p>
            <a:pPr lvl="0"/>
            <a:r>
              <a:rPr lang="en-US"/>
              <a:t>L100 Ipsum</a:t>
            </a:r>
          </a:p>
        </p:txBody>
      </p:sp>
    </p:spTree>
    <p:extLst>
      <p:ext uri="{BB962C8B-B14F-4D97-AF65-F5344CB8AC3E}">
        <p14:creationId xmlns:p14="http://schemas.microsoft.com/office/powerpoint/2010/main" val="32853461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0783D-EF54-B091-5372-48CFBB2F4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0C3FAF5-215B-0D6D-DB94-0848688D8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pic>
        <p:nvPicPr>
          <p:cNvPr id="3" name="Picture 6" descr="LevelUp graphic identifier">
            <a:extLst>
              <a:ext uri="{FF2B5EF4-FFF2-40B4-BE49-F238E27FC236}">
                <a16:creationId xmlns:a16="http://schemas.microsoft.com/office/drawing/2014/main" id="{AFB2ABC8-B142-D93B-E1A8-ED9F99AE9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2601" y="59167"/>
            <a:ext cx="1027449" cy="3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01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8A90A1-34A1-0E1C-5E46-5A952E5023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13589" y="1341302"/>
            <a:ext cx="4601472" cy="417539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E8F87-EE31-FED8-0EE6-24E5B41C56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2859" y="1586911"/>
            <a:ext cx="6077323" cy="264593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 sz="28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“Lorem ipsum Lorem ipsum</a:t>
            </a:r>
            <a:br>
              <a:rPr lang="en-US"/>
            </a:b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magna.”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E482EF-2E34-4A71-7D2E-4718857422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938" y="4596673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Last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C29160E-DED4-785D-B898-ABC6899C8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938" y="501259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10835660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04F74B-185F-3B29-5A1E-D3F49AF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795"/>
          <a:stretch/>
        </p:blipFill>
        <p:spPr>
          <a:xfrm rot="16200000">
            <a:off x="-4634" y="-14609"/>
            <a:ext cx="1859270" cy="1888489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69" y="830322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69" y="2279770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69" y="3729218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69" y="5178666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575210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70" y="830322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70" y="2279770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70" y="3729218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70" y="5178666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9DE330-DCA2-5B4A-B208-A0465BF22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3873910" cy="21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2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E0F8BF0-7D23-774C-6C25-3BBCA9B921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98" y="461255"/>
            <a:ext cx="5374017" cy="5935448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035935-0393-A7C4-0929-FE736F4BFEE2}"/>
              </a:ext>
            </a:extLst>
          </p:cNvPr>
          <p:cNvCxnSpPr>
            <a:cxnSpLocks/>
          </p:cNvCxnSpPr>
          <p:nvPr userDrawn="1"/>
        </p:nvCxnSpPr>
        <p:spPr>
          <a:xfrm>
            <a:off x="1174173" y="2095872"/>
            <a:ext cx="2535382" cy="0"/>
          </a:xfrm>
          <a:prstGeom prst="line">
            <a:avLst/>
          </a:prstGeom>
          <a:noFill/>
          <a:ln w="6350" cap="rnd" cmpd="sng" algn="ctr">
            <a:solidFill>
              <a:srgbClr val="0078D4"/>
            </a:solidFill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89DE4175-E69B-AA7C-EEAA-EDAB31A46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375" y="843582"/>
            <a:ext cx="3639488" cy="1105718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Example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A9BA5D-023A-B777-01B4-9E119E17A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374" y="2228160"/>
            <a:ext cx="3639489" cy="400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Segoe UI Variable Display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4C1CEF-5F56-C093-150E-C9C81CEEB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4" y="2974584"/>
            <a:ext cx="3639489" cy="159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A6F3126-E404-F56F-0985-BEAABAF925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74" y="515217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Job Title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58DFC78-CF64-0FB9-45FE-54037AD728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8374" y="5494585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spc="0">
                <a:solidFill>
                  <a:schemeClr val="accent1"/>
                </a:solidFill>
                <a:latin typeface="Segoe UI Variable Display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7712161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FA370-82E8-A524-1FA6-381C79E4B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" r="-1907" b="-14197"/>
          <a:stretch/>
        </p:blipFill>
        <p:spPr>
          <a:xfrm rot="10800000">
            <a:off x="8913053" y="5426091"/>
            <a:ext cx="2604043" cy="143959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10EC5F-ACC1-D207-EB99-2029D6D7A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5237221"/>
            <a:ext cx="12191999" cy="55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0" spc="0">
                <a:solidFill>
                  <a:schemeClr val="accent3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D2C8B0-875C-2726-703B-C35C64E453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705725"/>
            <a:ext cx="12191999" cy="4101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0">
                <a:solidFill>
                  <a:schemeClr val="bg1"/>
                </a:solidFill>
                <a:latin typeface="Segoe UI Variable Text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4CE4C6-CB3E-79C0-902C-77F8675518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6493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27432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92B8597-484F-F371-4C77-59126F777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2122" y="852247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CA77622-835F-2B79-5253-06B374A679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35467" y="-973082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2800" b="0" i="0" spc="0">
                <a:solidFill>
                  <a:schemeClr val="bg1"/>
                </a:solidFill>
                <a:latin typeface="Segoe UI Variable Display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2EB7F2D-7AC9-291F-0C9E-BE5B2FEA9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47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50536C-D076-CBA2-FF64-F89875C33C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4601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1108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9C57A2-D7D7-A601-F370-3839A2BAC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3568" y="1"/>
            <a:ext cx="3724514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BFA095-3E68-277E-B955-A4D46EB5D8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969" y="107791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F103425-671C-E347-22B4-3B434CDE89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0126" y="3134769"/>
            <a:ext cx="39578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47738FB2-E8A3-9888-C46E-3D1C4F59B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0125" y="2742622"/>
            <a:ext cx="39578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2B63918D-6BC3-B0A8-8058-0312122E9D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67011" y="290974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131C4A08-53A2-E7D1-8B35-C885D2C02C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30969" y="474157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EB3CC18-96FC-7A4F-28AC-93733ABF63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588" y="1285187"/>
            <a:ext cx="3843501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6C3E674-77A5-7619-AE80-4E04E2D6D9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91588" y="893040"/>
            <a:ext cx="38435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49CED79-6E9E-B4AA-F70C-83D2F2E6FE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91589" y="4984351"/>
            <a:ext cx="38435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AAC579A6-D1D1-8F46-560F-D6005F4884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1589" y="4592204"/>
            <a:ext cx="3843500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05827CCD-2347-AA7C-E807-036BB170DA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3194" y="2179411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7A619965-B569-A6DA-0C01-8FE6B51D04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6031" y="4036640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F75FFA0-5C37-B298-1C7A-C3A3BA59A3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194" y="5865159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2CFD0EB8-88F9-24B4-7558-683E61684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16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7BC7-4D11-F1E3-04F8-5292CA58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5549-A46C-9B83-ECE8-7A9D42EA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13F9-5A5C-6AD5-C4BE-DDC6B807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759C2-89DB-1CE2-900A-D0CFFCDB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4E95-2FCA-7F2E-29FD-C453F4E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55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8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9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282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7280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 flipH="1"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133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4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E1771F8B-1BC4-2E5E-91BB-4EC03E6E7B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21657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101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3532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324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5956-A5B0-A1BA-C1FF-3A617007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0F6BD-DC3A-9C23-0FF8-C164F196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39455-C5FE-282A-DBF2-CEE6C9F8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AB0F-54CA-A278-D5F9-184CBD31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E8D6-98BC-75C3-CAEC-FF0791AE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64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4900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25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7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460224"/>
            <a:ext cx="8643841" cy="83026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7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038350"/>
            <a:ext cx="2286000" cy="395605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90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558540"/>
            <a:ext cx="8643841" cy="7319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1" i="0">
                <a:solidFill>
                  <a:srgbClr val="8661C5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2278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8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9186955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6955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559957"/>
            <a:ext cx="2286000" cy="350746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7C6FDE8-3202-72CD-62EC-2E00BEF87452}"/>
              </a:ext>
            </a:extLst>
          </p:cNvPr>
          <p:cNvSpPr/>
          <p:nvPr userDrawn="1"/>
        </p:nvSpPr>
        <p:spPr bwMode="auto">
          <a:xfrm>
            <a:off x="3268757" y="3346171"/>
            <a:ext cx="184055" cy="159436"/>
          </a:xfrm>
          <a:custGeom>
            <a:avLst/>
            <a:gdLst/>
            <a:ahLst/>
            <a:cxnLst/>
            <a:rect l="l" t="t" r="r" b="b"/>
            <a:pathLst>
              <a:path w="1677972" h="1453530">
                <a:moveTo>
                  <a:pt x="1510531" y="0"/>
                </a:moveTo>
                <a:lnTo>
                  <a:pt x="1677972" y="317069"/>
                </a:lnTo>
                <a:cubicBezTo>
                  <a:pt x="1541407" y="381195"/>
                  <a:pt x="1446998" y="445025"/>
                  <a:pt x="1394747" y="508557"/>
                </a:cubicBezTo>
                <a:cubicBezTo>
                  <a:pt x="1342496" y="572090"/>
                  <a:pt x="1313402" y="647201"/>
                  <a:pt x="1307464" y="733890"/>
                </a:cubicBezTo>
                <a:lnTo>
                  <a:pt x="1677972" y="733890"/>
                </a:lnTo>
                <a:lnTo>
                  <a:pt x="1677972" y="1453530"/>
                </a:lnTo>
                <a:lnTo>
                  <a:pt x="903112" y="1453530"/>
                </a:lnTo>
                <a:lnTo>
                  <a:pt x="903112" y="856799"/>
                </a:lnTo>
                <a:cubicBezTo>
                  <a:pt x="903112" y="637106"/>
                  <a:pt x="948832" y="463728"/>
                  <a:pt x="1040271" y="336663"/>
                </a:cubicBezTo>
                <a:cubicBezTo>
                  <a:pt x="1131711" y="209598"/>
                  <a:pt x="1288464" y="97377"/>
                  <a:pt x="1510531" y="0"/>
                </a:cubicBezTo>
                <a:close/>
                <a:moveTo>
                  <a:pt x="607419" y="0"/>
                </a:moveTo>
                <a:lnTo>
                  <a:pt x="774860" y="317069"/>
                </a:lnTo>
                <a:cubicBezTo>
                  <a:pt x="638294" y="381195"/>
                  <a:pt x="543886" y="445025"/>
                  <a:pt x="491635" y="508557"/>
                </a:cubicBezTo>
                <a:cubicBezTo>
                  <a:pt x="439384" y="572090"/>
                  <a:pt x="410290" y="647201"/>
                  <a:pt x="404352" y="733890"/>
                </a:cubicBezTo>
                <a:lnTo>
                  <a:pt x="774860" y="733890"/>
                </a:lnTo>
                <a:lnTo>
                  <a:pt x="774860" y="1453530"/>
                </a:lnTo>
                <a:lnTo>
                  <a:pt x="0" y="1453530"/>
                </a:lnTo>
                <a:lnTo>
                  <a:pt x="0" y="856799"/>
                </a:lnTo>
                <a:cubicBezTo>
                  <a:pt x="0" y="637106"/>
                  <a:pt x="45720" y="463728"/>
                  <a:pt x="137159" y="336663"/>
                </a:cubicBezTo>
                <a:cubicBezTo>
                  <a:pt x="228598" y="209598"/>
                  <a:pt x="385352" y="97377"/>
                  <a:pt x="607419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C89DCF"/>
              </a:gs>
              <a:gs pos="6000">
                <a:srgbClr val="8DC8E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err="1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686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443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357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86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3631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94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22C2B03-43CA-4BF4-BC32-6E07148FA0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709800F-452D-44A9-8F7F-451378BB6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1381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042B71B-5A92-420B-875F-26A43F5DC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62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836BB9-5CD8-4C82-B170-72C69426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 algn="ctr"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3CE8927-E3C1-420C-AB86-B08B02BA7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95" y="1399095"/>
            <a:ext cx="11025188" cy="3693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895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7B6A-287D-0CEF-863D-6AFAAF71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DDDA-8D49-C328-F13E-7CE302530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61974-BDDF-6D3D-950C-80ED444D5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69AA1-56C7-0D45-140F-CBDD9103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DB440-262A-BC71-9CD8-E1809F07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7B7D7-127A-9701-96B9-4AF019CE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3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09CA30-1D13-4021-BE81-6A72FEAF7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29000"/>
            <a:ext cx="4043371" cy="1501950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5AC74-6616-2D39-56B3-39F4AF6F6E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922565"/>
            <a:ext cx="5507736" cy="1987010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072F35-F29F-7350-ABFA-8808C32D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369855"/>
            <a:ext cx="4131221" cy="98488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11313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EA5D55A-8478-CCCD-41C0-4AD6D34B0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920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2680007"/>
            <a:ext cx="7739253" cy="13097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24F50-404D-BEE1-C249-4FB71A52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8" y="4271337"/>
            <a:ext cx="7739253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 Semibold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en-IN" sz="2400"/>
              <a:t>Subtitle of event / presentation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D7A5C5E-F631-E2DF-E961-39F687B67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2360316"/>
            <a:ext cx="3648075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MCAPS Academy presents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6B72760-8909-ADE8-75F9-A7156317C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9F60B9A-998A-8DA9-1E8E-9C4CA428C3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992304" y="5627513"/>
            <a:ext cx="957837" cy="915694"/>
          </a:xfrm>
          <a:prstGeom prst="rect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0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QR Here</a:t>
            </a:r>
          </a:p>
        </p:txBody>
      </p:sp>
    </p:spTree>
    <p:extLst>
      <p:ext uri="{BB962C8B-B14F-4D97-AF65-F5344CB8AC3E}">
        <p14:creationId xmlns:p14="http://schemas.microsoft.com/office/powerpoint/2010/main" val="310699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0C22E-652B-E2BD-C88C-53CC6D8F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8F868D-5515-3E9C-B5F0-7D1E3E3A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697337-AD4B-DDCC-BFF1-DAA75B1223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E90EEB3-71A2-E843-89CF-31EEBACDCF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21" name="Picture 20" descr="A close-up of a logo&#10;&#10;Description automatically generated">
            <a:extLst>
              <a:ext uri="{FF2B5EF4-FFF2-40B4-BE49-F238E27FC236}">
                <a16:creationId xmlns:a16="http://schemas.microsoft.com/office/drawing/2014/main" id="{FF3B0A85-6622-BAD5-5427-47A8208A9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8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0B5632-2B0C-A1F8-ED94-4866A84C2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AB81A-4A9C-FBD2-03F5-F1938C9B74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3E8BE-8DE9-9229-73DD-809787A0D7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FB58745-D320-F4A0-710E-B8B7902AFE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14835C-F55A-B721-47F4-598A0B62E3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6CE8F6-2AEA-578C-4687-FD074E748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99" y="457270"/>
            <a:ext cx="2411347" cy="478112"/>
          </a:xfrm>
          <a:prstGeom prst="rect">
            <a:avLst/>
          </a:prstGeom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4EB1B6F-D09C-6E4E-EDA3-521195C810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903250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941B265-3099-9A0A-FEFD-C067D0F991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22949-29F5-AEDA-6D1E-81D071E88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2298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2EB425-F759-0B2D-7845-B13BEEDDDF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B44958-A4BF-2419-7324-6654AAFC0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rgbClr val="131313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C2D7F27-723C-3745-C8D1-5A9440BCEE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4740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88857E-1B2B-32A5-FE56-3867EB1638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21600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8226A4-A1AE-3745-A3A3-2A26E8C98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F3B1FA-F5A4-87CA-1BFC-2EDE23CFBB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5296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BAFA-7127-6C18-1004-7E76BB691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94C2EC-511A-A0CE-A973-77E67A94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en-US" sz="1600" b="1" i="0">
                <a:solidFill>
                  <a:schemeClr val="bg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529936-4718-5813-E590-8D95CF84E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7DEEA79-BC89-68A6-0D17-69C3C2D1B8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32071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DB70-65E5-92AD-232E-FA2B0BF0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FEFB8-19BC-5CA3-78AA-985800D2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27AE5-34DC-BFC2-078D-5C967C03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D9762-1DA8-2C53-F42A-60F2B194A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CA4A1-991F-5C94-8FBC-A56E8CDA0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58245-BA1D-3874-16FA-9C6FB5AE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D7B77-44AC-F4FD-97FF-BFA2736B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F7F33-ECB3-90C9-BA59-7B1EA87D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9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88DC2D7-12FF-E0B6-E67D-F57C23A75D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53D2C3-E997-95E8-9BE9-061C8A8BBC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>
                <a:solidFill>
                  <a:schemeClr val="tx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01E6E8A-DC83-B933-928D-1D69789138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tx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3C091-9656-B3EF-C62B-AA0D97173ED4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9812380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210DB2-5758-3D51-0A08-A1174E40B4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C59B-6B0C-9492-954B-8FEF45936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D1AED05-C869-9AEA-DD95-5526A869D8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C30D727-631C-4F3D-1DA5-8A5CC8A5F1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1DD1155-DE80-DB16-5D58-FE37ACECE0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C97BEAF-CFE3-69EC-C552-3BBA9BBD38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8D62252-6EF9-E882-0254-8366C7F921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266C87E-16AC-E864-E6E5-63501E7FC7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A206C02-56C5-016F-9670-736B6724DA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F78F7F5-AF1C-9AC8-5D66-0359EE0A34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0358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0392172-D37E-90E7-AF16-D1A154B132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39FFB6-BBAD-A579-98B0-E8612D7CA7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17FD68-E283-E80A-842F-F53C3870ED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D32000-2037-C308-B8C7-C6A4A0088A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E5DCA4E-18BD-A9A7-5BAE-0A5F63DC7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8A3BE2-6125-36DB-1B15-B0443B9672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80067E5-5A4B-B5F3-65C6-4E06F390AC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4FF8FA0-FAD5-6833-412C-3CDF819AEC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851353C-80BC-58DC-665E-00F7967460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696F8D1-4A47-1BE9-F0D2-6EC8145AC4E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24173E-AA9C-8BF3-2437-1771DBD138D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1682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4413251"/>
            <a:ext cx="4994021" cy="16319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24502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5D3AEB4-C898-EBBD-E472-C4A8EAF8E9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1396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32197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4274944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1650767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39BF-0481-A97F-2349-BE6007CE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D2CE30-1A33-E095-1E39-36DACB7D92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4F931D7-A333-BB87-FFB5-3E9DAF4F1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76679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51C66B-C47F-0C5F-A1F2-BB028731B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7B6CC6-422B-7741-4595-42A385F63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355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477E-F0FD-EB38-126F-21D8C807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F42D3-DC55-1184-5ED8-91EA81BC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18922-6C8E-906C-D70E-CAAD27B6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B979E-F754-3E14-188D-0D37B65A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23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4171D8-B95E-7C53-2CC9-A73E98EB7E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5BFD52B-9607-56D9-DA0D-CB98F20BCE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0191303-7F6F-5DF5-9085-D58748C9E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8291632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360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marL="0" lvl="0" indent="0">
              <a:buNone/>
            </a:pPr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A193465-ADC4-F3FA-006A-4DFCD3485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611D6D9-4F27-F2CE-1B34-B66702E048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AEF16A7-14DC-0F5A-9EFA-FEB462C2D9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176091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22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A96EA-8D54-ADD1-09D5-0413E9FE6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DECBCC-10C9-3B20-FF41-C63041E237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360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580652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755EFB9-9C51-91C0-FEAF-31297B8B2C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382626-CED8-2B9E-7D3C-5E126A56B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77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0343733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33B71F4-3755-658C-6CEC-DC7462957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ADDDFE-8429-7DAE-8EB5-A0ED71C7B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A48CB90-2254-194C-D01F-D13227954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22A8AFE-5C2A-6252-FE77-9B5074E6B0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3D1867-3935-B7B5-BA9B-E130DC77B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824322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39791FC-9174-3E4E-7EE6-1E573BD59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A6DC214-CD14-8F4F-46C9-A19022762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E4C2B0-40C0-A1AE-1C0A-43BE080CC9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F6C37F7-8227-1A55-2BC6-934248002C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2F6A92B-A0B5-9FEA-FAD7-CDA80EEBEA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2514626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4EF30-953D-7C7A-F1AC-7FF65BB4C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8EFF0C1-4C2F-F855-150A-68E8C80558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1506925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E0180DE-4ABA-4FD6-BDA8-961ED0521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64EC02C-CD0D-2406-7313-FA3453FAD4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3410494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69839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426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B5502-2A1D-77EC-6ED8-A6B71428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7F245-FB08-8AE7-E81B-D8CB00F6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471D-2F46-8AB2-BFD0-A8CDC617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808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567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718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661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7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E553-2DAB-C3AD-35B2-8FBCDC38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D58C9-CC6F-B7DD-30C5-9A5CEA3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8A05E-0956-BDB7-5F94-723FE6890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3743C-7B6F-12C6-949D-30627ECC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F98AF-324D-9ECB-26D8-C3443683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7F79C-4B8C-FE59-6BF6-2D2C6AE7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BD33-35A4-C70B-1A7D-FD8CE152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7002B-D35B-485E-BD91-B11E65211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4D368-EE33-A63F-0D09-627CC4B9B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49F1A-D636-6481-B3B6-D9C62A4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147DC-1182-1AD2-A03B-6676FC1E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4A708-0D32-CB39-78C2-D4E4FFC4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2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1391D-14F0-F1D9-96E5-8740C5FB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09761-01C5-ACEF-AE90-E704B0D5E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1F44-E501-9B61-1798-DCE617E46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9F2F8-7B6D-46B7-8E68-D723B59E620F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8DB0-DC22-EBE7-2743-2401C63BC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01C41-EBF6-D903-1B8E-CD80DCD70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5F1FA">
                <a:lumMod val="97099"/>
                <a:alpha val="69897"/>
              </a:srgbClr>
            </a:gs>
            <a:gs pos="100000">
              <a:srgbClr val="EDF6FB">
                <a:lumMod val="92371"/>
              </a:srgbClr>
            </a:gs>
          </a:gsLst>
          <a:lin ang="13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8E4BB3E-EFB4-084A-18AD-5FF1136C772A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2330030" y="-72426"/>
            <a:ext cx="1227865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4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2CDA-3036-7D1C-B851-7A5EB15F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UI Variable Display Semibold" pitchFamily="2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i-services/document-intelligence/concept-add-on-capabilities?view=doc-intel-4.0.0#font-property-extraction" TargetMode="External"/><Relationship Id="rId3" Type="http://schemas.openxmlformats.org/officeDocument/2006/relationships/hyperlink" Target="https://learn.microsoft.com/en-us/azure/ai-services/document-intelligence/whats-new?view=doc-intel-4.0.0&amp;tabs=csharp" TargetMode="External"/><Relationship Id="rId7" Type="http://schemas.openxmlformats.org/officeDocument/2006/relationships/hyperlink" Target="https://learn.microsoft.com/en-us/azure/ai-services/document-intelligence/concept-add-on-capabilities?view=doc-intel-4.0.0#barcode-property-extrac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en-us/azure/ai-services/document-intelligence/concept-add-on-capabilities?view=doc-intel-4.0.0#high-resolution-extraction" TargetMode="External"/><Relationship Id="rId5" Type="http://schemas.openxmlformats.org/officeDocument/2006/relationships/hyperlink" Target="https://learn.microsoft.com/en-us/azure/ai-services/document-intelligence/concept-add-on-capabilities?view=doc-intel-4.0.0#key-value-pairs" TargetMode="External"/><Relationship Id="rId10" Type="http://schemas.openxmlformats.org/officeDocument/2006/relationships/hyperlink" Target="https://learn.microsoft.com/en-us/azure/ai-services/openai/gpt-v-quickstart?tabs=image%2Ccommand-line&amp;pivots=rest-api" TargetMode="External"/><Relationship Id="rId4" Type="http://schemas.openxmlformats.org/officeDocument/2006/relationships/hyperlink" Target="https://learn.microsoft.com/en-us/azure/ai-services/document-intelligence/concept-add-on-capabilities?view=doc-intel-4.0.0#query-fields" TargetMode="External"/><Relationship Id="rId9" Type="http://schemas.openxmlformats.org/officeDocument/2006/relationships/hyperlink" Target="https://learn.microsoft.com/en-us/azure/ai-services/document-intelligence/concept-add-on-capabilities?view=doc-intel-4.0.0#formula-extractio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overview#image-tokens-gpt-4-turbo-with-vision" TargetMode="External"/><Relationship Id="rId7" Type="http://schemas.openxmlformats.org/officeDocument/2006/relationships/hyperlink" Target="https://learn.microsoft.com/en-us/azure/search/search-limits-quotas-capaci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en-us/azure/search/search-data-sources-gallery" TargetMode="External"/><Relationship Id="rId5" Type="http://schemas.openxmlformats.org/officeDocument/2006/relationships/hyperlink" Target="https://learn.microsoft.com/en-us/azure/ai-services/document-intelligence/service-limits?view=doc-intel-4.0.0" TargetMode="External"/><Relationship Id="rId4" Type="http://schemas.openxmlformats.org/officeDocument/2006/relationships/hyperlink" Target="https://learn.microsoft.com/en-us/azure/ai-services/openai/quotas-limits#regional-quota-limi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logic-apps/logic-apps-limits-and-config?tabs=consumption#throughput-limi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earn.microsoft.com/en-us/azure/azure-functions/functions-scale" TargetMode="External"/><Relationship Id="rId4" Type="http://schemas.openxmlformats.org/officeDocument/2006/relationships/hyperlink" Target="https://learn.microsoft.com/en-us/azure/logic-apps/azure-arc-enabled-logic-apps-over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29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D9D6-B991-1DC6-D1AC-C55ECBC0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EF3-028B-4307-51FF-73982DD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129DB-50E0-47A8-5BDC-0DDE4F40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2964" y="1133474"/>
            <a:ext cx="10846072" cy="4419601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3"/>
              </a:rPr>
              <a:t>What’s new in Document Intelligence Service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Query Fields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Key Value Pair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High Resolution Extraction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Barcode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Font Property Extraction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9"/>
              </a:rPr>
              <a:t>Formula Extraction </a:t>
            </a:r>
            <a:r>
              <a:rPr lang="en-US" sz="1200" dirty="0"/>
              <a:t>(LaTeX representation as value)</a:t>
            </a:r>
          </a:p>
          <a:p>
            <a:r>
              <a:rPr lang="en-US" sz="1400" dirty="0">
                <a:hlinkClick r:id="rId10"/>
              </a:rPr>
              <a:t>AOAI with GPT-4 Vision API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557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EF2899-4260-937E-FB54-8F0E261C306F}"/>
              </a:ext>
            </a:extLst>
          </p:cNvPr>
          <p:cNvSpPr/>
          <p:nvPr/>
        </p:nvSpPr>
        <p:spPr>
          <a:xfrm>
            <a:off x="10340622" y="2285552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60E1A-6428-98D0-76D0-95D6534A96A5}"/>
              </a:ext>
            </a:extLst>
          </p:cNvPr>
          <p:cNvSpPr txBox="1"/>
          <p:nvPr/>
        </p:nvSpPr>
        <p:spPr>
          <a:xfrm>
            <a:off x="1300843" y="304018"/>
            <a:ext cx="959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Document AI – Ingestion, Extraction, Insight, Action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B2875-AA45-D38E-CBF2-C32A2EC94C9E}"/>
              </a:ext>
            </a:extLst>
          </p:cNvPr>
          <p:cNvSpPr/>
          <p:nvPr/>
        </p:nvSpPr>
        <p:spPr>
          <a:xfrm>
            <a:off x="3943763" y="2897390"/>
            <a:ext cx="1397115" cy="193528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Ingestion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Triggered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Realtime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B0A78-6260-75CC-E3E0-E3593F6C3C88}"/>
              </a:ext>
            </a:extLst>
          </p:cNvPr>
          <p:cNvSpPr/>
          <p:nvPr/>
        </p:nvSpPr>
        <p:spPr>
          <a:xfrm rot="16200000">
            <a:off x="1668257" y="3634119"/>
            <a:ext cx="2911293" cy="46183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Input Channels (mail, chat, web)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2DF968-189C-9890-7556-396AD822C943}"/>
              </a:ext>
            </a:extLst>
          </p:cNvPr>
          <p:cNvGrpSpPr/>
          <p:nvPr/>
        </p:nvGrpSpPr>
        <p:grpSpPr>
          <a:xfrm>
            <a:off x="793003" y="1097380"/>
            <a:ext cx="1352191" cy="1083567"/>
            <a:chOff x="885400" y="576275"/>
            <a:chExt cx="1609721" cy="1392808"/>
          </a:xfrm>
        </p:grpSpPr>
        <p:pic>
          <p:nvPicPr>
            <p:cNvPr id="47" name="Graphic 46" descr="Cloud outline">
              <a:extLst>
                <a:ext uri="{FF2B5EF4-FFF2-40B4-BE49-F238E27FC236}">
                  <a16:creationId xmlns:a16="http://schemas.microsoft.com/office/drawing/2014/main" id="{2709D40A-C6D2-683F-D92D-D96550BA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400" y="576275"/>
              <a:ext cx="1609721" cy="1392808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49C385A-5DFC-DFB6-C09E-E682641E449F}"/>
                </a:ext>
              </a:extLst>
            </p:cNvPr>
            <p:cNvSpPr/>
            <p:nvPr/>
          </p:nvSpPr>
          <p:spPr>
            <a:xfrm>
              <a:off x="885400" y="1421431"/>
              <a:ext cx="1587778" cy="242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16C2D39-548F-D2A7-CA93-3EB1FAB64116}"/>
              </a:ext>
            </a:extLst>
          </p:cNvPr>
          <p:cNvSpPr/>
          <p:nvPr/>
        </p:nvSpPr>
        <p:spPr>
          <a:xfrm>
            <a:off x="753313" y="1867596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DEAEB0-D978-C722-8955-4FB540D4E913}"/>
              </a:ext>
            </a:extLst>
          </p:cNvPr>
          <p:cNvSpPr/>
          <p:nvPr/>
        </p:nvSpPr>
        <p:spPr>
          <a:xfrm>
            <a:off x="753313" y="2475063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F8C555-9713-2224-5813-362BFE6D9335}"/>
              </a:ext>
            </a:extLst>
          </p:cNvPr>
          <p:cNvSpPr/>
          <p:nvPr/>
        </p:nvSpPr>
        <p:spPr>
          <a:xfrm>
            <a:off x="782485" y="2535851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EA709-5807-E274-3D3B-F70C9A7FAFB6}"/>
              </a:ext>
            </a:extLst>
          </p:cNvPr>
          <p:cNvSpPr/>
          <p:nvPr/>
        </p:nvSpPr>
        <p:spPr>
          <a:xfrm>
            <a:off x="821663" y="2600137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ADDC75-0CCD-8644-1185-A084C9E1A8F0}"/>
              </a:ext>
            </a:extLst>
          </p:cNvPr>
          <p:cNvSpPr/>
          <p:nvPr/>
        </p:nvSpPr>
        <p:spPr>
          <a:xfrm>
            <a:off x="802652" y="1929475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08127C-51CF-F207-E06D-D5A418433501}"/>
              </a:ext>
            </a:extLst>
          </p:cNvPr>
          <p:cNvSpPr/>
          <p:nvPr/>
        </p:nvSpPr>
        <p:spPr>
          <a:xfrm>
            <a:off x="841692" y="1991887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43E1A5-ACA3-8A41-52C1-5DA840E11EED}"/>
              </a:ext>
            </a:extLst>
          </p:cNvPr>
          <p:cNvCxnSpPr>
            <a:cxnSpLocks/>
          </p:cNvCxnSpPr>
          <p:nvPr/>
        </p:nvCxnSpPr>
        <p:spPr>
          <a:xfrm>
            <a:off x="2294970" y="1770038"/>
            <a:ext cx="18518" cy="440498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39700A1-C78B-F9F5-0207-66871A0B0F29}"/>
              </a:ext>
            </a:extLst>
          </p:cNvPr>
          <p:cNvSpPr txBox="1"/>
          <p:nvPr/>
        </p:nvSpPr>
        <p:spPr>
          <a:xfrm>
            <a:off x="359320" y="5161511"/>
            <a:ext cx="1860762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/>
              <a:t>Insurance Claim/Quote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P&amp;C, Commercial, Life Ins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Financial Docs</a:t>
            </a:r>
          </a:p>
          <a:p>
            <a:pPr algn="r">
              <a:lnSpc>
                <a:spcPct val="150000"/>
              </a:lnSpc>
            </a:pPr>
            <a:r>
              <a:rPr lang="en-US" sz="1100" b="1" dirty="0"/>
              <a:t>...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9D0806-6ACF-1496-4610-C798A3C7BF67}"/>
              </a:ext>
            </a:extLst>
          </p:cNvPr>
          <p:cNvGrpSpPr/>
          <p:nvPr/>
        </p:nvGrpSpPr>
        <p:grpSpPr>
          <a:xfrm>
            <a:off x="2362092" y="2359778"/>
            <a:ext cx="473905" cy="3010511"/>
            <a:chOff x="2580178" y="2242091"/>
            <a:chExt cx="473905" cy="3010511"/>
          </a:xfrm>
        </p:grpSpPr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1EB4143D-4CDE-2914-33CF-6A162EFC8E2A}"/>
                </a:ext>
              </a:extLst>
            </p:cNvPr>
            <p:cNvSpPr/>
            <p:nvPr/>
          </p:nvSpPr>
          <p:spPr>
            <a:xfrm>
              <a:off x="2580178" y="2790165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15F67874-FB4F-3B6B-24A2-61007631DD86}"/>
                </a:ext>
              </a:extLst>
            </p:cNvPr>
            <p:cNvSpPr/>
            <p:nvPr/>
          </p:nvSpPr>
          <p:spPr>
            <a:xfrm>
              <a:off x="2580178" y="3334544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2E1BD360-719C-AE27-245E-5DF96289F65B}"/>
                </a:ext>
              </a:extLst>
            </p:cNvPr>
            <p:cNvSpPr/>
            <p:nvPr/>
          </p:nvSpPr>
          <p:spPr>
            <a:xfrm>
              <a:off x="2580178" y="387892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CCD87AE4-CE28-DEBC-CB5E-936D65396B22}"/>
                </a:ext>
              </a:extLst>
            </p:cNvPr>
            <p:cNvSpPr/>
            <p:nvPr/>
          </p:nvSpPr>
          <p:spPr>
            <a:xfrm>
              <a:off x="2580178" y="442330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10BC75F6-20BB-B97F-9126-DF66D252B8D7}"/>
                </a:ext>
              </a:extLst>
            </p:cNvPr>
            <p:cNvSpPr/>
            <p:nvPr/>
          </p:nvSpPr>
          <p:spPr>
            <a:xfrm>
              <a:off x="2586631" y="2242091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2E36708C-D8E8-BE67-C5DF-D2B1DAD18BF2}"/>
                </a:ext>
              </a:extLst>
            </p:cNvPr>
            <p:cNvSpPr/>
            <p:nvPr/>
          </p:nvSpPr>
          <p:spPr>
            <a:xfrm>
              <a:off x="2580178" y="496768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8DF82CE-F582-8EA1-966B-161991D8ACD1}"/>
              </a:ext>
            </a:extLst>
          </p:cNvPr>
          <p:cNvSpPr/>
          <p:nvPr/>
        </p:nvSpPr>
        <p:spPr>
          <a:xfrm>
            <a:off x="3915014" y="5492578"/>
            <a:ext cx="5626657" cy="4674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Store, Index, Search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E2E971F-6C2B-6381-4976-1947FDD15EA0}"/>
              </a:ext>
            </a:extLst>
          </p:cNvPr>
          <p:cNvSpPr/>
          <p:nvPr/>
        </p:nvSpPr>
        <p:spPr>
          <a:xfrm>
            <a:off x="5946103" y="2897390"/>
            <a:ext cx="1564481" cy="190671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Content Extraction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Forms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Unstructured KV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Handwritten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Images, Videos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Language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F06E4C2-9609-6607-191F-A7F1998002D8}"/>
              </a:ext>
            </a:extLst>
          </p:cNvPr>
          <p:cNvSpPr/>
          <p:nvPr/>
        </p:nvSpPr>
        <p:spPr>
          <a:xfrm>
            <a:off x="3418264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DC86091-161A-2312-8CE4-233288F5637A}"/>
              </a:ext>
            </a:extLst>
          </p:cNvPr>
          <p:cNvSpPr/>
          <p:nvPr/>
        </p:nvSpPr>
        <p:spPr>
          <a:xfrm>
            <a:off x="5402451" y="3558357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8655C31-C717-9FCD-3592-47DBF541B020}"/>
              </a:ext>
            </a:extLst>
          </p:cNvPr>
          <p:cNvSpPr/>
          <p:nvPr/>
        </p:nvSpPr>
        <p:spPr>
          <a:xfrm>
            <a:off x="8086982" y="2897390"/>
            <a:ext cx="1636025" cy="192851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Insight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Post Processing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Validation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Anomaly Detection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Automated Reply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DEB66B55-2D45-C592-025E-EF7EFDCAD239}"/>
              </a:ext>
            </a:extLst>
          </p:cNvPr>
          <p:cNvSpPr/>
          <p:nvPr/>
        </p:nvSpPr>
        <p:spPr>
          <a:xfrm>
            <a:off x="7568927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AEF097C-7D09-E201-EAB0-251FFCB406FC}"/>
              </a:ext>
            </a:extLst>
          </p:cNvPr>
          <p:cNvSpPr/>
          <p:nvPr/>
        </p:nvSpPr>
        <p:spPr>
          <a:xfrm>
            <a:off x="5174147" y="1796347"/>
            <a:ext cx="4538451" cy="4674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Generative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A4D27B50-5A3C-E342-F262-3711066A155F}"/>
              </a:ext>
            </a:extLst>
          </p:cNvPr>
          <p:cNvSpPr/>
          <p:nvPr/>
        </p:nvSpPr>
        <p:spPr>
          <a:xfrm rot="5400000">
            <a:off x="4408511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23354701-661B-9606-1022-954C2A92A951}"/>
              </a:ext>
            </a:extLst>
          </p:cNvPr>
          <p:cNvSpPr/>
          <p:nvPr/>
        </p:nvSpPr>
        <p:spPr>
          <a:xfrm rot="5400000">
            <a:off x="6494615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95F09CD-22C2-5972-5522-F7A49098EDCB}"/>
              </a:ext>
            </a:extLst>
          </p:cNvPr>
          <p:cNvSpPr/>
          <p:nvPr/>
        </p:nvSpPr>
        <p:spPr>
          <a:xfrm rot="5400000">
            <a:off x="8670191" y="4851098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D706A210-170F-C995-62F9-73D7368C8F80}"/>
              </a:ext>
            </a:extLst>
          </p:cNvPr>
          <p:cNvSpPr/>
          <p:nvPr/>
        </p:nvSpPr>
        <p:spPr>
          <a:xfrm rot="16200000">
            <a:off x="6441099" y="2260764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71A15B25-CFB7-B9EC-5BF2-2563CDC69B41}"/>
              </a:ext>
            </a:extLst>
          </p:cNvPr>
          <p:cNvSpPr/>
          <p:nvPr/>
        </p:nvSpPr>
        <p:spPr>
          <a:xfrm rot="16200000">
            <a:off x="8673681" y="2250670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D1BAACC-46EA-A3BF-3F08-1D0BF94C8F1E}"/>
              </a:ext>
            </a:extLst>
          </p:cNvPr>
          <p:cNvGrpSpPr/>
          <p:nvPr/>
        </p:nvGrpSpPr>
        <p:grpSpPr>
          <a:xfrm>
            <a:off x="11592612" y="7703441"/>
            <a:ext cx="2068826" cy="5019736"/>
            <a:chOff x="10829565" y="1534246"/>
            <a:chExt cx="2068826" cy="501973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8CE54A9-EF09-2F62-2D42-591A8B31EC17}"/>
                </a:ext>
              </a:extLst>
            </p:cNvPr>
            <p:cNvGrpSpPr/>
            <p:nvPr/>
          </p:nvGrpSpPr>
          <p:grpSpPr>
            <a:xfrm>
              <a:off x="10869568" y="1534246"/>
              <a:ext cx="1983497" cy="1561889"/>
              <a:chOff x="885400" y="576275"/>
              <a:chExt cx="1609721" cy="1392808"/>
            </a:xfrm>
          </p:grpSpPr>
          <p:pic>
            <p:nvPicPr>
              <p:cNvPr id="82" name="Graphic 81" descr="Cloud outline">
                <a:extLst>
                  <a:ext uri="{FF2B5EF4-FFF2-40B4-BE49-F238E27FC236}">
                    <a16:creationId xmlns:a16="http://schemas.microsoft.com/office/drawing/2014/main" id="{04987DE1-8D0A-2BFB-CD11-7054951B1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5400" y="576275"/>
                <a:ext cx="1609721" cy="1392808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4EE4FB9-1913-5228-EA13-0088AA4152D2}"/>
                  </a:ext>
                </a:extLst>
              </p:cNvPr>
              <p:cNvSpPr/>
              <p:nvPr/>
            </p:nvSpPr>
            <p:spPr>
              <a:xfrm>
                <a:off x="885400" y="1421431"/>
                <a:ext cx="1587778" cy="242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4DE7079-1104-FF5D-2ED7-BFD9E1B775E4}"/>
                </a:ext>
              </a:extLst>
            </p:cNvPr>
            <p:cNvSpPr/>
            <p:nvPr/>
          </p:nvSpPr>
          <p:spPr>
            <a:xfrm>
              <a:off x="11121681" y="25827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BC9E480-C1B9-4CF2-DB9B-1F6F64B107E8}"/>
                </a:ext>
              </a:extLst>
            </p:cNvPr>
            <p:cNvSpPr/>
            <p:nvPr/>
          </p:nvSpPr>
          <p:spPr>
            <a:xfrm>
              <a:off x="11121681" y="50983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6795C69-A527-9353-16CD-538B4C8767F8}"/>
                </a:ext>
              </a:extLst>
            </p:cNvPr>
            <p:cNvSpPr/>
            <p:nvPr/>
          </p:nvSpPr>
          <p:spPr>
            <a:xfrm>
              <a:off x="11274081" y="52507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E3D945-859E-B802-FA6E-C4382C69CEA5}"/>
                </a:ext>
              </a:extLst>
            </p:cNvPr>
            <p:cNvSpPr/>
            <p:nvPr/>
          </p:nvSpPr>
          <p:spPr>
            <a:xfrm>
              <a:off x="11426481" y="54031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D2FFF3-2DDC-520D-60C7-87AA455951F3}"/>
                </a:ext>
              </a:extLst>
            </p:cNvPr>
            <p:cNvSpPr/>
            <p:nvPr/>
          </p:nvSpPr>
          <p:spPr>
            <a:xfrm>
              <a:off x="11274081" y="27351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7A2248D-EA1F-D68F-6C98-CB16D3A5DE12}"/>
                </a:ext>
              </a:extLst>
            </p:cNvPr>
            <p:cNvSpPr/>
            <p:nvPr/>
          </p:nvSpPr>
          <p:spPr>
            <a:xfrm>
              <a:off x="11426481" y="28875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BDBECFE-823C-3997-74BE-D3FC408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565" y="2221475"/>
              <a:ext cx="5624" cy="4189994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EBC47F0-F322-6CE0-35A9-8BFE4DD96BDF}"/>
                </a:ext>
              </a:extLst>
            </p:cNvPr>
            <p:cNvSpPr txBox="1"/>
            <p:nvPr/>
          </p:nvSpPr>
          <p:spPr>
            <a:xfrm>
              <a:off x="11037629" y="3669280"/>
              <a:ext cx="1860762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New Insurance Quote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New Claim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Commercial Insurance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Worker Compensation</a:t>
              </a:r>
              <a:r>
                <a:rPr lang="en-US" sz="1200" b="1" dirty="0"/>
                <a:t> 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F6BCFC5-5388-AFC1-0680-A569B912ADC9}"/>
                </a:ext>
              </a:extLst>
            </p:cNvPr>
            <p:cNvSpPr/>
            <p:nvPr/>
          </p:nvSpPr>
          <p:spPr>
            <a:xfrm>
              <a:off x="11535333" y="1534246"/>
              <a:ext cx="1230245" cy="5019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E9CEB635-96A3-5E15-8CDA-D9089F81F798}"/>
              </a:ext>
            </a:extLst>
          </p:cNvPr>
          <p:cNvSpPr/>
          <p:nvPr/>
        </p:nvSpPr>
        <p:spPr>
          <a:xfrm>
            <a:off x="9790571" y="3072571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A323BB-524A-6D6B-F2F0-5ACADFAE99F2}"/>
              </a:ext>
            </a:extLst>
          </p:cNvPr>
          <p:cNvSpPr/>
          <p:nvPr/>
        </p:nvSpPr>
        <p:spPr>
          <a:xfrm>
            <a:off x="10299405" y="231942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8CEBF3-0535-9670-FE41-B4F5B70E345D}"/>
              </a:ext>
            </a:extLst>
          </p:cNvPr>
          <p:cNvSpPr/>
          <p:nvPr/>
        </p:nvSpPr>
        <p:spPr>
          <a:xfrm>
            <a:off x="10258188" y="2359779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Human in the Loop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Triggers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Low confidence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Inconsistency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30E689-F6D9-8B3F-AB1F-849A48139656}"/>
              </a:ext>
            </a:extLst>
          </p:cNvPr>
          <p:cNvSpPr/>
          <p:nvPr/>
        </p:nvSpPr>
        <p:spPr>
          <a:xfrm>
            <a:off x="10346052" y="3979178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8B45B15-0BC6-9DE6-F4A4-3FD42091F904}"/>
              </a:ext>
            </a:extLst>
          </p:cNvPr>
          <p:cNvSpPr/>
          <p:nvPr/>
        </p:nvSpPr>
        <p:spPr>
          <a:xfrm>
            <a:off x="10304835" y="4013051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AF4051-529B-C4C2-6B09-D3C0B584CD65}"/>
              </a:ext>
            </a:extLst>
          </p:cNvPr>
          <p:cNvSpPr/>
          <p:nvPr/>
        </p:nvSpPr>
        <p:spPr>
          <a:xfrm>
            <a:off x="10263618" y="405340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Fraud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Anomaly Detection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A89D6E6E-F4C8-D05B-632B-014527BCC270}"/>
              </a:ext>
            </a:extLst>
          </p:cNvPr>
          <p:cNvSpPr/>
          <p:nvPr/>
        </p:nvSpPr>
        <p:spPr>
          <a:xfrm>
            <a:off x="9790572" y="4461503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3EA680-3407-FBDE-1D17-EFA90FF40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944"/>
          <a:stretch/>
        </p:blipFill>
        <p:spPr>
          <a:xfrm>
            <a:off x="1435212" y="3770534"/>
            <a:ext cx="586873" cy="4132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D2B49A-EB10-CA9E-4FE8-ED85BCD4FD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271"/>
          <a:stretch/>
        </p:blipFill>
        <p:spPr>
          <a:xfrm>
            <a:off x="1427863" y="4421103"/>
            <a:ext cx="622367" cy="4473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505E37-E478-441B-428D-A9F9489940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363"/>
          <a:stretch/>
        </p:blipFill>
        <p:spPr>
          <a:xfrm>
            <a:off x="688487" y="3809883"/>
            <a:ext cx="586873" cy="3833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2AD993-2A8B-2A3A-1449-672DF98574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607"/>
          <a:stretch/>
        </p:blipFill>
        <p:spPr>
          <a:xfrm>
            <a:off x="709730" y="4418089"/>
            <a:ext cx="580691" cy="4320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5A356D3-B654-E3D5-26E1-F376A0A6D7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625" y="3116484"/>
            <a:ext cx="433904" cy="4733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074975-7A02-D62C-4967-695DB5A51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0" y="3083775"/>
            <a:ext cx="516849" cy="4855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838A613-FC02-3FB4-BA30-CB3EF9FA9E00}"/>
              </a:ext>
            </a:extLst>
          </p:cNvPr>
          <p:cNvSpPr txBox="1"/>
          <p:nvPr/>
        </p:nvSpPr>
        <p:spPr>
          <a:xfrm>
            <a:off x="668562" y="3544036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Email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CC6192-D7CF-6DDD-F8D5-C424A64B20AB}"/>
              </a:ext>
            </a:extLst>
          </p:cNvPr>
          <p:cNvSpPr txBox="1"/>
          <p:nvPr/>
        </p:nvSpPr>
        <p:spPr>
          <a:xfrm>
            <a:off x="1307083" y="3544036"/>
            <a:ext cx="931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Document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BA0F5A-8158-07F1-76EE-BDD6D054BB21}"/>
              </a:ext>
            </a:extLst>
          </p:cNvPr>
          <p:cNvSpPr txBox="1"/>
          <p:nvPr/>
        </p:nvSpPr>
        <p:spPr>
          <a:xfrm>
            <a:off x="680814" y="4152449"/>
            <a:ext cx="638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Image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67F503-5AF4-97F7-BFA0-DDCE9E71767C}"/>
              </a:ext>
            </a:extLst>
          </p:cNvPr>
          <p:cNvSpPr txBox="1"/>
          <p:nvPr/>
        </p:nvSpPr>
        <p:spPr>
          <a:xfrm>
            <a:off x="1443328" y="4152449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Video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4D6A06-4212-74F1-C5C8-1269E3684F55}"/>
              </a:ext>
            </a:extLst>
          </p:cNvPr>
          <p:cNvSpPr txBox="1"/>
          <p:nvPr/>
        </p:nvSpPr>
        <p:spPr>
          <a:xfrm>
            <a:off x="742724" y="4850413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9E709C-5FDC-3D8E-48B7-3A9710C33A80}"/>
              </a:ext>
            </a:extLst>
          </p:cNvPr>
          <p:cNvSpPr txBox="1"/>
          <p:nvPr/>
        </p:nvSpPr>
        <p:spPr>
          <a:xfrm>
            <a:off x="1403132" y="4850413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89481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947D3-BF18-77AD-EFAB-EF3F4205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263" y="321612"/>
            <a:ext cx="9760059" cy="6214775"/>
          </a:xfrm>
          <a:prstGeom prst="rect">
            <a:avLst/>
          </a:prstGeom>
        </p:spPr>
      </p:pic>
      <p:sp>
        <p:nvSpPr>
          <p:cNvPr id="1165" name="TextBox 1164">
            <a:extLst>
              <a:ext uri="{FF2B5EF4-FFF2-40B4-BE49-F238E27FC236}">
                <a16:creationId xmlns:a16="http://schemas.microsoft.com/office/drawing/2014/main" id="{4894810F-1B48-3B30-EB4E-3C0C7C8A3595}"/>
              </a:ext>
            </a:extLst>
          </p:cNvPr>
          <p:cNvSpPr txBox="1"/>
          <p:nvPr/>
        </p:nvSpPr>
        <p:spPr>
          <a:xfrm>
            <a:off x="243469" y="565166"/>
            <a:ext cx="3068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0999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AE08-7B70-57E8-11FE-ED6E2946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Service Capacity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8689B-137F-A69C-A1C3-9E88D3AAE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354" y="1304364"/>
            <a:ext cx="4843834" cy="4827495"/>
          </a:xfrm>
        </p:spPr>
        <p:txBody>
          <a:bodyPr>
            <a:normAutofit/>
          </a:bodyPr>
          <a:lstStyle/>
          <a:p>
            <a:r>
              <a:rPr lang="en-US" b="1" dirty="0"/>
              <a:t>Azure Open AI GPT 4 Turbo with Vision (Preview)</a:t>
            </a:r>
            <a:endParaRPr lang="en-US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Supported Image file types – JPEG, GIF, PNG and WEBP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size of each image file – 20MB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Limit 10 images per chat call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Resolution option for faster response with lower token numbers instead of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Supported Video file types – MP4 and MOV (low resolution)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Video size of 3 minutes (for Playground)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limitation of Video size for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Selects 20 frames from the entire video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Supports English for grounding with transcripts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Transcripts are not accurate on lyrics in songs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Token calculation for image and video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GPT-4 (1106-preview)/Turbo max tokens per min (TPM) </a:t>
            </a:r>
            <a:r>
              <a:rPr lang="en-US" sz="1200" dirty="0"/>
              <a:t>– 80k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Misc.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8AAB5-B093-C0E6-A3E7-DB52B76B1800}"/>
              </a:ext>
            </a:extLst>
          </p:cNvPr>
          <p:cNvSpPr txBox="1"/>
          <p:nvPr/>
        </p:nvSpPr>
        <p:spPr>
          <a:xfrm>
            <a:off x="5979458" y="1281953"/>
            <a:ext cx="5728447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Document Intelligence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Supported file types for custom models – JPEG, PNG, BMP, TIFF, HEIF, PDF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Transactions per second standard limit – 15 (adjustable)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doc size – 500MB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number of pages - 2000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number of custom classifier classes – 500 (default)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More details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0E841-8EF2-6A54-FB76-6A56DC93D1A2}"/>
              </a:ext>
            </a:extLst>
          </p:cNvPr>
          <p:cNvSpPr txBox="1"/>
          <p:nvPr/>
        </p:nvSpPr>
        <p:spPr>
          <a:xfrm>
            <a:off x="5979457" y="3755205"/>
            <a:ext cx="5728447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Cognitive Search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Supported file types for indexing – PDF, DOCX, DOC, XLSX, XLS, HTML, RTF, TXT, TSV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Different Data Sources for the Indexer to pull data in – </a:t>
            </a:r>
            <a:r>
              <a:rPr lang="en-US" sz="1200" dirty="0">
                <a:hlinkClick r:id="rId6"/>
              </a:rPr>
              <a:t>full list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Number of documents per index – 24 billion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document size when calling an Index API – 16 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More details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120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D9D6-B991-1DC6-D1AC-C55ECBC0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EF3-028B-4307-51FF-73982DD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Service Capacity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129DB-50E0-47A8-5BDC-0DDE4F40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354" y="1304364"/>
            <a:ext cx="4843834" cy="3039035"/>
          </a:xfrm>
        </p:spPr>
        <p:txBody>
          <a:bodyPr>
            <a:normAutofit/>
          </a:bodyPr>
          <a:lstStyle/>
          <a:p>
            <a:r>
              <a:rPr lang="en-US" b="1" dirty="0"/>
              <a:t>Azure Logic App</a:t>
            </a:r>
            <a:endParaRPr lang="en-US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Workflows per region per Azure Subscription – unlimited (standard tier)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number of actions per workflow – 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Actions nesting depth - 8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items in a loop – 100,000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For each loops that can run in parallel –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Throughput and other limit details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Azure Arc enabled Logic App in AKS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8E12D-BE14-6A86-1D64-33D59323DD5C}"/>
              </a:ext>
            </a:extLst>
          </p:cNvPr>
          <p:cNvSpPr txBox="1"/>
          <p:nvPr/>
        </p:nvSpPr>
        <p:spPr>
          <a:xfrm>
            <a:off x="5979458" y="1281953"/>
            <a:ext cx="5728447" cy="105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Function timeout duration – 30 min to unlimited (Premium &amp; Dedicated Tier)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Hosting options details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357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2D5E59-10E7-80D0-1778-041DE184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99" y="358365"/>
            <a:ext cx="5855001" cy="4915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3A90BB-D7B7-5C68-DA56-2E0DF2DA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81" y="1842549"/>
            <a:ext cx="6210619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7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A8187-00AB-75C5-3D33-F379193F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F370B-AAFD-CFF1-C103-52721917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2" y="238040"/>
            <a:ext cx="8093604" cy="58071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A2445F-8607-A8CC-BC11-EC8B8571965A}"/>
              </a:ext>
            </a:extLst>
          </p:cNvPr>
          <p:cNvSpPr txBox="1"/>
          <p:nvPr/>
        </p:nvSpPr>
        <p:spPr>
          <a:xfrm>
            <a:off x="9418421" y="3137308"/>
            <a:ext cx="241797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Detect &amp; Fix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Insufficiencies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396517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F6513-E135-89DF-462E-98094A8B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6" y="210589"/>
            <a:ext cx="7893628" cy="63149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5B291C-6DB0-4872-C20D-0785EF14453A}"/>
              </a:ext>
            </a:extLst>
          </p:cNvPr>
          <p:cNvSpPr txBox="1"/>
          <p:nvPr/>
        </p:nvSpPr>
        <p:spPr>
          <a:xfrm>
            <a:off x="9464577" y="3170949"/>
            <a:ext cx="253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Fraud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Anomaly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Trigger HITL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76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ack Template">
  <a:themeElements>
    <a:clrScheme name="MSFT">
      <a:dk1>
        <a:srgbClr val="000000"/>
      </a:dk1>
      <a:lt1>
        <a:srgbClr val="FFFFFF"/>
      </a:lt1>
      <a:dk2>
        <a:srgbClr val="5E5E5E"/>
      </a:dk2>
      <a:lt2>
        <a:srgbClr val="E6E6E6"/>
      </a:lt2>
      <a:accent1>
        <a:srgbClr val="0078D3"/>
      </a:accent1>
      <a:accent2>
        <a:srgbClr val="0091E5"/>
      </a:accent2>
      <a:accent3>
        <a:srgbClr val="9187E6"/>
      </a:accent3>
      <a:accent4>
        <a:srgbClr val="BE58C8"/>
      </a:accent4>
      <a:accent5>
        <a:srgbClr val="000000"/>
      </a:accent5>
      <a:accent6>
        <a:srgbClr val="000000"/>
      </a:accent6>
      <a:hlink>
        <a:srgbClr val="0078D3"/>
      </a:hlink>
      <a:folHlink>
        <a:srgbClr val="9187E6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CIO_Connections_16-9_Template" id="{6C8FA419-2AAC-A34A-97C0-3DCAB34170DC}" vid="{0D390DF1-26D7-B749-9D7B-A332EB6ADBBD}"/>
    </a:ext>
  </a:extLst>
</a:theme>
</file>

<file path=ppt/theme/theme3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ustom 5">
      <a:majorFont>
        <a:latin typeface="Segoe UI Variable Display"/>
        <a:ea typeface=""/>
        <a:cs typeface=""/>
      </a:majorFont>
      <a:minorFont>
        <a:latin typeface="Segoe UI Variable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Widescreen</PresentationFormat>
  <Paragraphs>150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Aptos</vt:lpstr>
      <vt:lpstr>Aptos Display</vt:lpstr>
      <vt:lpstr>Arial</vt:lpstr>
      <vt:lpstr>Segoe UI</vt:lpstr>
      <vt:lpstr>Segoe UI Semibold</vt:lpstr>
      <vt:lpstr>Segoe UI Variable Display</vt:lpstr>
      <vt:lpstr>Segoe UI Variable Display Semibold</vt:lpstr>
      <vt:lpstr>Segoe UI Variable Display Semilight</vt:lpstr>
      <vt:lpstr>Segoe UI Variable Small Light</vt:lpstr>
      <vt:lpstr>Segoe UI Variable Small Semibold</vt:lpstr>
      <vt:lpstr>Segoe UI Variable Small Semilight</vt:lpstr>
      <vt:lpstr>Segoe UI Variable Text</vt:lpstr>
      <vt:lpstr>Segoe UI Variable Text Semilight</vt:lpstr>
      <vt:lpstr>Wingdings</vt:lpstr>
      <vt:lpstr>Office Theme</vt:lpstr>
      <vt:lpstr>Black Template</vt:lpstr>
      <vt:lpstr>Test</vt:lpstr>
      <vt:lpstr>PowerPoint Presentation</vt:lpstr>
      <vt:lpstr>PowerPoint Presentation</vt:lpstr>
      <vt:lpstr>PowerPoint Presentation</vt:lpstr>
      <vt:lpstr>Service Capacity and Limitations</vt:lpstr>
      <vt:lpstr>Service Capacity and Limitations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2024-10-03T21:45:01Z</dcterms:created>
  <dcterms:modified xsi:type="dcterms:W3CDTF">2025-01-02T20:17:35Z</dcterms:modified>
</cp:coreProperties>
</file>